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39" autoAdjust="0"/>
  </p:normalViewPr>
  <p:slideViewPr>
    <p:cSldViewPr snapToGrid="0" snapToObjects="1">
      <p:cViewPr>
        <p:scale>
          <a:sx n="100" d="100"/>
          <a:sy n="100" d="100"/>
        </p:scale>
        <p:origin x="-504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0A470-F763-694B-BA02-9215F60881A3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231E8-567A-3E42-97C7-EA61BFBB9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4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231E8-567A-3E42-97C7-EA61BFBB9A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2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7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955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341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1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9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0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0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6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8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54001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8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6800" y="6248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867150" y="2851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525463" y="5900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6248400"/>
            <a:ext cx="9144000" cy="100013"/>
          </a:xfrm>
          <a:prstGeom prst="rect">
            <a:avLst/>
          </a:prstGeom>
          <a:gradFill rotWithShape="0">
            <a:gsLst>
              <a:gs pos="0">
                <a:srgbClr val="FFAF18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53" name="Picture 29" descr="logo_m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38900"/>
            <a:ext cx="762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6" Type="http://schemas.microsoft.com/office/2007/relationships/hdphoto" Target="../media/hdphoto2.wdp"/><Relationship Id="rId7" Type="http://schemas.openxmlformats.org/officeDocument/2006/relationships/image" Target="../media/image12.jpeg"/><Relationship Id="rId8" Type="http://schemas.microsoft.com/office/2007/relationships/hdphoto" Target="../media/hdphoto3.wdp"/><Relationship Id="rId9" Type="http://schemas.openxmlformats.org/officeDocument/2006/relationships/image" Target="../media/image13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Characterization of Lysine on the Surface of SiO</a:t>
            </a:r>
            <a:r>
              <a:rPr lang="en-US" baseline="-25000" dirty="0"/>
              <a:t>2</a:t>
            </a:r>
            <a:r>
              <a:rPr lang="en-US" dirty="0"/>
              <a:t> Nanoparticles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Tom Osborn Popp</a:t>
            </a:r>
          </a:p>
          <a:p>
            <a:r>
              <a:rPr lang="en-US" dirty="0"/>
              <a:t>Arizona State University</a:t>
            </a:r>
          </a:p>
          <a:p>
            <a:r>
              <a:rPr lang="en-US" dirty="0" smtClean="0"/>
              <a:t>Mentor: </a:t>
            </a:r>
            <a:r>
              <a:rPr lang="en-US" dirty="0"/>
              <a:t>Jeff </a:t>
            </a:r>
            <a:r>
              <a:rPr lang="en-US" dirty="0" err="1" smtClean="0"/>
              <a:t>Yarger</a:t>
            </a:r>
            <a:endParaRPr lang="en-US" dirty="0"/>
          </a:p>
        </p:txBody>
      </p:sp>
      <p:pic>
        <p:nvPicPr>
          <p:cNvPr id="7" name="Picture 6" descr="Screen Shot 2014-04-01 at 8.53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5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156200"/>
          </a:xfrm>
        </p:spPr>
        <p:txBody>
          <a:bodyPr/>
          <a:lstStyle/>
          <a:p>
            <a:r>
              <a:rPr lang="en-US" sz="2700" dirty="0" smtClean="0"/>
              <a:t>In the solid state, lysine adsorbs via the side chain amine, possibly also at the alpha-amine.</a:t>
            </a:r>
          </a:p>
          <a:p>
            <a:r>
              <a:rPr lang="en-US" sz="2700" dirty="0" smtClean="0"/>
              <a:t>In solution state, adsorption via the side chain amine.</a:t>
            </a:r>
          </a:p>
          <a:p>
            <a:r>
              <a:rPr lang="en-US" sz="2700" dirty="0" smtClean="0"/>
              <a:t>To support these results, future NMR studies looking at amine chemical shifts of </a:t>
            </a:r>
            <a:r>
              <a:rPr lang="en-US" sz="2700" baseline="30000" dirty="0"/>
              <a:t>15</a:t>
            </a:r>
            <a:r>
              <a:rPr lang="en-US" sz="2700" dirty="0"/>
              <a:t>N</a:t>
            </a:r>
            <a:r>
              <a:rPr lang="en-US" sz="2700" dirty="0" smtClean="0"/>
              <a:t> using </a:t>
            </a:r>
            <a:r>
              <a:rPr lang="en-US" sz="2700" baseline="30000" dirty="0" smtClean="0"/>
              <a:t>15</a:t>
            </a:r>
            <a:r>
              <a:rPr lang="en-US" sz="2700" dirty="0" smtClean="0"/>
              <a:t>N-labeled lysine, and temperature studies to see a possible temperature dependence of orientation in the solution state</a:t>
            </a:r>
          </a:p>
          <a:p>
            <a:r>
              <a:rPr lang="en-US" sz="2700" dirty="0" smtClean="0"/>
              <a:t>Control with experimental conditions how lysine adsorbs to the silica surface</a:t>
            </a:r>
            <a:endParaRPr lang="en-US" sz="2700" dirty="0"/>
          </a:p>
        </p:txBody>
      </p:sp>
      <p:pic>
        <p:nvPicPr>
          <p:cNvPr id="4" name="Picture 3" descr="Screen Shot 2014-04-01 at 8.53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4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Nanotechnology is an exciting </a:t>
            </a:r>
            <a:r>
              <a:rPr lang="en-US" sz="2800" smtClean="0"/>
              <a:t>field with </a:t>
            </a:r>
            <a:r>
              <a:rPr lang="en-US" sz="2800" dirty="0" smtClean="0"/>
              <a:t>applications in science, medicine, engineering and everyday life.</a:t>
            </a:r>
          </a:p>
          <a:p>
            <a:r>
              <a:rPr lang="en-US" sz="2800" dirty="0" smtClean="0"/>
              <a:t>The field of </a:t>
            </a:r>
            <a:r>
              <a:rPr lang="en-US" sz="2800" dirty="0" err="1" smtClean="0"/>
              <a:t>nanomaterials</a:t>
            </a:r>
            <a:r>
              <a:rPr lang="en-US" sz="2800" dirty="0" smtClean="0"/>
              <a:t> is focused on development and manipulation of matter in the 1-100nm scale. </a:t>
            </a:r>
          </a:p>
          <a:p>
            <a:r>
              <a:rPr lang="en-US" sz="2800" dirty="0" smtClean="0"/>
              <a:t>At the </a:t>
            </a:r>
            <a:r>
              <a:rPr lang="en-US" sz="2800" dirty="0" err="1" smtClean="0"/>
              <a:t>nano</a:t>
            </a:r>
            <a:r>
              <a:rPr lang="en-US" sz="2800" dirty="0" smtClean="0"/>
              <a:t> scale, quantum effects and surface interactions become very important</a:t>
            </a:r>
            <a:endParaRPr lang="en-US" sz="2800" dirty="0"/>
          </a:p>
        </p:txBody>
      </p:sp>
      <p:pic>
        <p:nvPicPr>
          <p:cNvPr id="7" name="Picture 6" descr="Screen Shot 2014-04-01 at 8.53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1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4" y="611181"/>
            <a:ext cx="3298397" cy="3298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169" y="2494361"/>
            <a:ext cx="500798" cy="500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4023" y="341512"/>
            <a:ext cx="11307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Bulk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6163" y="341512"/>
            <a:ext cx="21571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"/>
                <a:cs typeface="Arial"/>
              </a:rPr>
              <a:t>Nanoscale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 descr="Screen Shot 2014-04-01 at 7.2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91" y="3945018"/>
            <a:ext cx="2581257" cy="1575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2639" y="1154924"/>
            <a:ext cx="325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Properties governed by surface interactions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Picture 10" descr="Screen Shot 2014-04-01 at 7.22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93" y="3691021"/>
            <a:ext cx="2375511" cy="2248426"/>
          </a:xfrm>
          <a:prstGeom prst="rect">
            <a:avLst/>
          </a:prstGeom>
        </p:spPr>
      </p:pic>
      <p:pic>
        <p:nvPicPr>
          <p:cNvPr id="15" name="Picture 14" descr="Screen Shot 2014-04-01 at 8.53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2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for the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382000" cy="3185459"/>
          </a:xfrm>
        </p:spPr>
        <p:txBody>
          <a:bodyPr/>
          <a:lstStyle/>
          <a:p>
            <a:r>
              <a:rPr lang="en-US" sz="2800" dirty="0"/>
              <a:t>How </a:t>
            </a:r>
            <a:r>
              <a:rPr lang="en-US" sz="2800" dirty="0" smtClean="0"/>
              <a:t>do molecules adsorb to silica surfaces? What functional groups play key roles in the adsorption process?</a:t>
            </a:r>
          </a:p>
          <a:p>
            <a:r>
              <a:rPr lang="en-US" sz="2800" dirty="0" err="1" smtClean="0"/>
              <a:t>Nanoscale</a:t>
            </a:r>
            <a:r>
              <a:rPr lang="en-US" sz="2800" dirty="0" smtClean="0"/>
              <a:t> silica is a major subject of research in developments for drug delivery—silica is biocompatible. Drug adsorption to silica for controlled release.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89" y="4153647"/>
            <a:ext cx="3344945" cy="1839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1546" y="5993367"/>
            <a:ext cx="2814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Photo by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Dr. Karen 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Wetmore</a:t>
            </a:r>
          </a:p>
        </p:txBody>
      </p:sp>
      <p:pic>
        <p:nvPicPr>
          <p:cNvPr id="9" name="Picture 8" descr="Screen Shot 2014-04-01 at 8.53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4490283"/>
            <a:ext cx="5231289" cy="318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/>
              <a:t>Intricate silica </a:t>
            </a:r>
            <a:r>
              <a:rPr lang="en-US" sz="2800" dirty="0" smtClean="0"/>
              <a:t>structures made </a:t>
            </a:r>
            <a:r>
              <a:rPr lang="en-US" sz="2800" dirty="0"/>
              <a:t>by diatoms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920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1018988"/>
          </a:xfrm>
        </p:spPr>
        <p:txBody>
          <a:bodyPr/>
          <a:lstStyle/>
          <a:p>
            <a:r>
              <a:rPr lang="en-US" sz="2800" dirty="0" smtClean="0"/>
              <a:t>How does the amino acid lysine adsorb to the surface of silica?</a:t>
            </a:r>
          </a:p>
        </p:txBody>
      </p:sp>
      <p:pic>
        <p:nvPicPr>
          <p:cNvPr id="6" name="Picture 5" descr="Screen Shot 2014-04-01 at 8.4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66" y="2061882"/>
            <a:ext cx="2483734" cy="3810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5249" y="2390588"/>
            <a:ext cx="5745866" cy="419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/>
              <a:t>In what orientation and with which functional groups does lysine preferentially adsorb to the surface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Use Raman spectroscopy and both solution-state and solid- state NMR spectroscopy</a:t>
            </a:r>
          </a:p>
          <a:p>
            <a:endParaRPr lang="en-US" sz="2800" dirty="0"/>
          </a:p>
        </p:txBody>
      </p:sp>
      <p:pic>
        <p:nvPicPr>
          <p:cNvPr id="10" name="Picture 9" descr="footer space gran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74990"/>
            <a:ext cx="21945600" cy="2143410"/>
          </a:xfrm>
          <a:prstGeom prst="rect">
            <a:avLst/>
          </a:prstGeom>
        </p:spPr>
      </p:pic>
      <p:pic>
        <p:nvPicPr>
          <p:cNvPr id="14" name="Picture 13" descr="Screen Shot 2014-04-01 at 8.53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3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 Nanoparticles</a:t>
            </a:r>
            <a:endParaRPr lang="en-US" dirty="0"/>
          </a:p>
        </p:txBody>
      </p:sp>
      <p:pic>
        <p:nvPicPr>
          <p:cNvPr id="4" name="Picture 3" descr="Macintosh HD:Users:dianadiana:Desktop:Plot7_NEWEST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8" t="14989" b="5910"/>
          <a:stretch/>
        </p:blipFill>
        <p:spPr bwMode="auto">
          <a:xfrm>
            <a:off x="13258799" y="11394576"/>
            <a:ext cx="4071525" cy="343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11781" r="26628" b="11325"/>
          <a:stretch/>
        </p:blipFill>
        <p:spPr>
          <a:xfrm rot="398244">
            <a:off x="17398829" y="11480931"/>
            <a:ext cx="3827678" cy="3295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13258800" y="7441586"/>
            <a:ext cx="8083918" cy="3962400"/>
            <a:chOff x="14855518" y="15895272"/>
            <a:chExt cx="8061795" cy="3951556"/>
          </a:xfrm>
        </p:grpSpPr>
        <p:pic>
          <p:nvPicPr>
            <p:cNvPr id="7" name="Picture 6" descr="35_10.tif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contras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518" y="15895272"/>
              <a:ext cx="4038599" cy="3951556"/>
            </a:xfrm>
            <a:prstGeom prst="rect">
              <a:avLst/>
            </a:prstGeom>
          </p:spPr>
        </p:pic>
        <p:pic>
          <p:nvPicPr>
            <p:cNvPr id="8" name="Picture 7" descr="35_14.tif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33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4118" y="15923780"/>
              <a:ext cx="4023195" cy="392304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4249400" y="10182168"/>
            <a:ext cx="2139454" cy="95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SiO</a:t>
            </a:r>
            <a:r>
              <a:rPr lang="en-US" sz="2800" baseline="-25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US" sz="120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7.56 nm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92200" y="9574088"/>
            <a:ext cx="671035" cy="40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Grid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5011400" y="8736986"/>
            <a:ext cx="228600" cy="167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 descr="Macintosh HD:Users:dianadiana:Desktop:Plot7_NEWEST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8" t="14989" b="5910"/>
          <a:stretch/>
        </p:blipFill>
        <p:spPr bwMode="auto">
          <a:xfrm>
            <a:off x="13411199" y="11546976"/>
            <a:ext cx="4071525" cy="343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11781" r="26628" b="11325"/>
          <a:stretch/>
        </p:blipFill>
        <p:spPr>
          <a:xfrm rot="398244">
            <a:off x="17551229" y="11633331"/>
            <a:ext cx="3827678" cy="3295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13411200" y="7593986"/>
            <a:ext cx="8083918" cy="3962400"/>
            <a:chOff x="14855518" y="15895272"/>
            <a:chExt cx="8061795" cy="3951556"/>
          </a:xfrm>
        </p:grpSpPr>
        <p:pic>
          <p:nvPicPr>
            <p:cNvPr id="15" name="Picture 14" descr="35_10.tif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contras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518" y="15895272"/>
              <a:ext cx="4038599" cy="3951556"/>
            </a:xfrm>
            <a:prstGeom prst="rect">
              <a:avLst/>
            </a:prstGeom>
          </p:spPr>
        </p:pic>
        <p:pic>
          <p:nvPicPr>
            <p:cNvPr id="16" name="Picture 15" descr="35_14.tif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33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4118" y="15923780"/>
              <a:ext cx="4023195" cy="392304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4401800" y="10334568"/>
            <a:ext cx="2139454" cy="95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SiO</a:t>
            </a:r>
            <a:r>
              <a:rPr lang="en-US" sz="2800" baseline="-25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US" sz="120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7.56 nm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44600" y="9726488"/>
            <a:ext cx="671035" cy="40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Grid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5163800" y="8889386"/>
            <a:ext cx="228600" cy="167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19" descr="Macintosh HD:Users:dianadiana:Desktop:Plot7_NEWEST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8" t="14989" b="5910"/>
          <a:stretch/>
        </p:blipFill>
        <p:spPr bwMode="auto">
          <a:xfrm>
            <a:off x="13563599" y="11699376"/>
            <a:ext cx="4071525" cy="343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11781" r="26628" b="11325"/>
          <a:stretch/>
        </p:blipFill>
        <p:spPr>
          <a:xfrm rot="398244">
            <a:off x="17703629" y="11785731"/>
            <a:ext cx="3827678" cy="3295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2" name="Group 21"/>
          <p:cNvGrpSpPr/>
          <p:nvPr/>
        </p:nvGrpSpPr>
        <p:grpSpPr>
          <a:xfrm>
            <a:off x="13563600" y="7746386"/>
            <a:ext cx="8083918" cy="3962400"/>
            <a:chOff x="14855518" y="15895272"/>
            <a:chExt cx="8061795" cy="3951556"/>
          </a:xfrm>
        </p:grpSpPr>
        <p:pic>
          <p:nvPicPr>
            <p:cNvPr id="23" name="Picture 22" descr="35_10.tif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contras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518" y="15895272"/>
              <a:ext cx="4038599" cy="3951556"/>
            </a:xfrm>
            <a:prstGeom prst="rect">
              <a:avLst/>
            </a:prstGeom>
          </p:spPr>
        </p:pic>
        <p:pic>
          <p:nvPicPr>
            <p:cNvPr id="24" name="Picture 23" descr="35_14.tif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33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4118" y="15923780"/>
              <a:ext cx="4023195" cy="3923048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4554200" y="10486968"/>
            <a:ext cx="2139454" cy="95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SiO</a:t>
            </a:r>
            <a:r>
              <a:rPr lang="en-US" sz="2800" baseline="-25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US" sz="120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7.56 nm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97000" y="9878888"/>
            <a:ext cx="671035" cy="40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Grid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15316200" y="9041786"/>
            <a:ext cx="228600" cy="167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35" y="1763059"/>
            <a:ext cx="4212506" cy="3896074"/>
          </a:xfrm>
          <a:prstGeom prst="rect">
            <a:avLst/>
          </a:prstGeom>
        </p:spPr>
      </p:pic>
      <p:pic>
        <p:nvPicPr>
          <p:cNvPr id="30" name="Picture 29" descr="Screen Shot 2014-04-01 at 8.53.5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437529" y="1442148"/>
            <a:ext cx="4601882" cy="419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 smtClean="0"/>
              <a:t>Made by heating a solution of lysine in water mixed with solid silicon powder in suspension.</a:t>
            </a:r>
          </a:p>
          <a:p>
            <a:r>
              <a:rPr lang="en-US" sz="2800" dirty="0" smtClean="0"/>
              <a:t>Freeze-dry solution to obtain solid product</a:t>
            </a:r>
          </a:p>
          <a:p>
            <a:r>
              <a:rPr lang="en-US" sz="2800" dirty="0" smtClean="0"/>
              <a:t>TEM imaging shows average diameter of 7.56 nm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490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Raman Spectroscopy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756" b="11756"/>
          <a:stretch>
            <a:fillRect/>
          </a:stretch>
        </p:blipFill>
        <p:spPr>
          <a:xfrm>
            <a:off x="152399" y="1143000"/>
            <a:ext cx="8840597" cy="4982882"/>
          </a:xfrm>
        </p:spPr>
      </p:pic>
      <p:pic>
        <p:nvPicPr>
          <p:cNvPr id="4" name="Picture 3" descr="Finalized_raman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87000"/>
            <a:ext cx="12592195" cy="9271307"/>
          </a:xfrm>
          <a:prstGeom prst="rect">
            <a:avLst/>
          </a:prstGeom>
        </p:spPr>
      </p:pic>
      <p:pic>
        <p:nvPicPr>
          <p:cNvPr id="6" name="Picture 5" descr="Screen Shot 2014-04-01 at 8.53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2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24412" y="1195295"/>
            <a:ext cx="8247996" cy="4870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</a:t>
            </a:r>
            <a:r>
              <a:rPr lang="en-US" dirty="0" smtClean="0"/>
              <a:t>C Solid State CP-MAS NMR</a:t>
            </a:r>
            <a:endParaRPr lang="en-US" baseline="30000" dirty="0"/>
          </a:p>
        </p:txBody>
      </p:sp>
      <p:pic>
        <p:nvPicPr>
          <p:cNvPr id="4" name="Picture 3" descr="Finalized_13Ccpmasnmr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107400"/>
            <a:ext cx="8001000" cy="5947064"/>
          </a:xfrm>
          <a:prstGeom prst="rect">
            <a:avLst/>
          </a:prstGeom>
        </p:spPr>
      </p:pic>
      <p:pic>
        <p:nvPicPr>
          <p:cNvPr id="5" name="Picture 4" descr="Finalized_1Hnmr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5984200"/>
            <a:ext cx="7767782" cy="8458200"/>
          </a:xfrm>
          <a:prstGeom prst="rect">
            <a:avLst/>
          </a:prstGeom>
        </p:spPr>
      </p:pic>
      <p:pic>
        <p:nvPicPr>
          <p:cNvPr id="7" name="Picture 6" descr="Finalized_13Ccpmasnmr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1259800"/>
            <a:ext cx="8001000" cy="5947064"/>
          </a:xfrm>
          <a:prstGeom prst="rect">
            <a:avLst/>
          </a:prstGeom>
        </p:spPr>
      </p:pic>
      <p:pic>
        <p:nvPicPr>
          <p:cNvPr id="8" name="Picture 7" descr="Finalized_1Hnmr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6136600"/>
            <a:ext cx="7767782" cy="8458200"/>
          </a:xfrm>
          <a:prstGeom prst="rect">
            <a:avLst/>
          </a:prstGeom>
        </p:spPr>
      </p:pic>
      <p:pic>
        <p:nvPicPr>
          <p:cNvPr id="11" name="Picture 10" descr="13Ccpmasnmrfig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901"/>
            <a:ext cx="8016127" cy="4935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056" y="3973396"/>
            <a:ext cx="2396271" cy="15667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5078523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Lysine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2529486"/>
            <a:ext cx="177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Lysine adsorbed to SiO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-NP’s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0" name="Picture 19" descr="Screen Shot 2014-04-01 at 8.53.5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0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/>
              <a:t>H</a:t>
            </a:r>
            <a:r>
              <a:rPr lang="en-US" dirty="0" smtClean="0"/>
              <a:t> Solution State NMR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3437" y="1467876"/>
            <a:ext cx="8860893" cy="444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1Hnmr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9" y="1558478"/>
            <a:ext cx="8793932" cy="4349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553" y="2780411"/>
            <a:ext cx="1788547" cy="1169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704" y="4556346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Lysine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9704" y="2934182"/>
            <a:ext cx="177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Lysine adsorbed to SiO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-NP’s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9" name="Picture 8" descr="Screen Shot 2014-04-01 at 8.53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1" y="6351201"/>
            <a:ext cx="2017058" cy="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7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Presentation.thmx</Template>
  <TotalTime>231</TotalTime>
  <Words>342</Words>
  <Application>Microsoft Macintosh PowerPoint</Application>
  <PresentationFormat>On-screen Show (4:3)</PresentationFormat>
  <Paragraphs>46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Presentation</vt:lpstr>
      <vt:lpstr>Characterization of Lysine on the Surface of SiO2 Nanoparticles</vt:lpstr>
      <vt:lpstr>Introduction</vt:lpstr>
      <vt:lpstr>PowerPoint Presentation</vt:lpstr>
      <vt:lpstr>Motivations for the Study</vt:lpstr>
      <vt:lpstr>Goals of the Study</vt:lpstr>
      <vt:lpstr>SiO2 Nanoparticles</vt:lpstr>
      <vt:lpstr>Raman Spectroscopy</vt:lpstr>
      <vt:lpstr>13C Solid State CP-MAS NMR</vt:lpstr>
      <vt:lpstr>1H Solution State NMR</vt:lpstr>
      <vt:lpstr>Conclusions and Future Directions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Lysine on the Surface of SiO2 Nanoparticles</dc:title>
  <dc:creator>Thomas Osborn Popp</dc:creator>
  <cp:lastModifiedBy>Thomas Osborn Popp</cp:lastModifiedBy>
  <cp:revision>17</cp:revision>
  <dcterms:created xsi:type="dcterms:W3CDTF">2014-04-02T01:55:07Z</dcterms:created>
  <dcterms:modified xsi:type="dcterms:W3CDTF">2014-04-02T05:46:45Z</dcterms:modified>
</cp:coreProperties>
</file>